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72" r:id="rId9"/>
    <p:sldId id="265" r:id="rId10"/>
    <p:sldId id="266" r:id="rId11"/>
    <p:sldId id="267" r:id="rId12"/>
    <p:sldId id="271" r:id="rId13"/>
    <p:sldId id="270" r:id="rId14"/>
    <p:sldId id="268" r:id="rId15"/>
    <p:sldId id="274" r:id="rId16"/>
    <p:sldId id="269"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0C527-4B4D-4212-9398-192C1C7951EB}" type="datetimeFigureOut">
              <a:rPr lang="nl-NL" smtClean="0"/>
              <a:t>10-9-2018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70A4C-6D03-490F-8AA6-A9E6D8020560}" type="slidenum">
              <a:rPr lang="nl-NL" smtClean="0"/>
              <a:t>‹nr.›</a:t>
            </a:fld>
            <a:endParaRPr lang="nl-NL"/>
          </a:p>
        </p:txBody>
      </p:sp>
    </p:spTree>
    <p:extLst>
      <p:ext uri="{BB962C8B-B14F-4D97-AF65-F5344CB8AC3E}">
        <p14:creationId xmlns:p14="http://schemas.microsoft.com/office/powerpoint/2010/main" val="92144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https://www.youtube.com/watch?v=wW4Rj4zqNJ0 </a:t>
            </a:r>
            <a:endParaRPr lang="nl-NL" dirty="0"/>
          </a:p>
        </p:txBody>
      </p:sp>
      <p:sp>
        <p:nvSpPr>
          <p:cNvPr id="4" name="Tijdelijke aanduiding voor dianummer 3"/>
          <p:cNvSpPr>
            <a:spLocks noGrp="1"/>
          </p:cNvSpPr>
          <p:nvPr>
            <p:ph type="sldNum" sz="quarter" idx="10"/>
          </p:nvPr>
        </p:nvSpPr>
        <p:spPr/>
        <p:txBody>
          <a:bodyPr/>
          <a:lstStyle/>
          <a:p>
            <a:fld id="{71C70D50-2B43-4F61-B9BB-C1B379F3783C}" type="slidenum">
              <a:rPr lang="nl-NL" smtClean="0"/>
              <a:t>15</a:t>
            </a:fld>
            <a:endParaRPr lang="nl-NL"/>
          </a:p>
        </p:txBody>
      </p:sp>
    </p:spTree>
    <p:extLst>
      <p:ext uri="{BB962C8B-B14F-4D97-AF65-F5344CB8AC3E}">
        <p14:creationId xmlns:p14="http://schemas.microsoft.com/office/powerpoint/2010/main" val="182812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10-9-2018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ncyclo.nl/begrip/vrije%20tij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eerplaza.nl/ginc/redactie/images/15aug13-feesttent.jpg" TargetMode="External"/><Relationship Id="rId2" Type="http://schemas.openxmlformats.org/officeDocument/2006/relationships/hyperlink" Target="https://www.youtube.com/watch?v=Pw7GhMsEHJE&amp;index=1&amp;list=UUsGG4uukRhSP_Fp-vVDbg_A"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nl/url?sa=i&amp;rct=j&amp;q=&amp;esrc=s&amp;frm=1&amp;source=images&amp;cd=&amp;docid=cLk3p6ZLCx3rSM&amp;tbnid=5XOTsIXBY2iRaM:&amp;ved=0CAUQjRw&amp;url=https://www.nationalebeeldbank.nl/zoek?t%3Dtilburg%2Bkermis&amp;ei=JXf8U9GhMMec0QXnu4GYAg&amp;bvm=bv.73612305,d.bGQ&amp;psig=AFQjCNEwc4uZxS9tKBmTjD8BfDnxOWkczQ&amp;ust=1409140888406800"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11560" y="1701573"/>
            <a:ext cx="8208912" cy="523220"/>
          </a:xfrm>
          <a:prstGeom prst="rect">
            <a:avLst/>
          </a:prstGeom>
          <a:noFill/>
        </p:spPr>
        <p:txBody>
          <a:bodyPr wrap="square" rtlCol="0">
            <a:spAutoFit/>
          </a:bodyPr>
          <a:lstStyle/>
          <a:p>
            <a:r>
              <a:rPr lang="nl-NL" sz="2800" dirty="0" smtClean="0">
                <a:latin typeface="Arial" pitchFamily="34" charset="0"/>
                <a:cs typeface="Arial" pitchFamily="34" charset="0"/>
              </a:rPr>
              <a:t>Presentatie </a:t>
            </a:r>
            <a:r>
              <a:rPr lang="nl-NL" sz="2800" smtClean="0">
                <a:latin typeface="Arial" pitchFamily="34" charset="0"/>
                <a:cs typeface="Arial" pitchFamily="34" charset="0"/>
              </a:rPr>
              <a:t>Vrijetijdsmanagement introductie</a:t>
            </a:r>
            <a:endParaRPr lang="nl-NL" sz="2800" dirty="0">
              <a:latin typeface="Arial" pitchFamily="34" charset="0"/>
              <a:cs typeface="Arial" pitchFamily="34" charset="0"/>
            </a:endParaRPr>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Budget	</a:t>
            </a:r>
            <a:endParaRPr lang="nl-NL" dirty="0"/>
          </a:p>
        </p:txBody>
      </p:sp>
      <p:sp>
        <p:nvSpPr>
          <p:cNvPr id="3" name="Tijdelijke aanduiding voor inhoud 2"/>
          <p:cNvSpPr>
            <a:spLocks noGrp="1"/>
          </p:cNvSpPr>
          <p:nvPr>
            <p:ph idx="1"/>
          </p:nvPr>
        </p:nvSpPr>
        <p:spPr/>
        <p:txBody>
          <a:bodyPr/>
          <a:lstStyle/>
          <a:p>
            <a:r>
              <a:rPr lang="nl-NL" dirty="0" smtClean="0"/>
              <a:t>Hoeveel heb je te besteden?</a:t>
            </a:r>
            <a:endParaRPr lang="nl-NL" dirty="0"/>
          </a:p>
        </p:txBody>
      </p:sp>
      <p:pic>
        <p:nvPicPr>
          <p:cNvPr id="4098" name="Picture 2" descr="http://www.startpagina.nl/athene/dochters/internetmiljonairs/images/g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76872"/>
            <a:ext cx="474659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38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Datum, duur en </a:t>
            </a:r>
            <a:r>
              <a:rPr lang="nl-NL" dirty="0" smtClean="0"/>
              <a:t>tijdstip</a:t>
            </a:r>
            <a:endParaRPr lang="nl-NL" dirty="0"/>
          </a:p>
        </p:txBody>
      </p:sp>
      <p:sp>
        <p:nvSpPr>
          <p:cNvPr id="3" name="Tijdelijke aanduiding voor inhoud 2"/>
          <p:cNvSpPr>
            <a:spLocks noGrp="1"/>
          </p:cNvSpPr>
          <p:nvPr>
            <p:ph idx="1"/>
          </p:nvPr>
        </p:nvSpPr>
        <p:spPr/>
        <p:txBody>
          <a:bodyPr/>
          <a:lstStyle/>
          <a:p>
            <a:r>
              <a:rPr lang="nl-NL" dirty="0"/>
              <a:t>Wanneer gaat het plaatsvinden? </a:t>
            </a:r>
            <a:endParaRPr lang="nl-NL" dirty="0" smtClean="0"/>
          </a:p>
          <a:p>
            <a:r>
              <a:rPr lang="nl-NL" dirty="0" smtClean="0"/>
              <a:t>Hoe </a:t>
            </a:r>
            <a:r>
              <a:rPr lang="nl-NL" dirty="0"/>
              <a:t>lang gaat het duren? </a:t>
            </a:r>
            <a:endParaRPr lang="nl-NL" dirty="0" smtClean="0"/>
          </a:p>
          <a:p>
            <a:r>
              <a:rPr lang="nl-NL" dirty="0" smtClean="0"/>
              <a:t>Geschikte </a:t>
            </a:r>
            <a:r>
              <a:rPr lang="nl-NL" dirty="0"/>
              <a:t>datum en tijd.</a:t>
            </a:r>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6" name="Picture 6" descr="http://www.bijbelkracht.nl/wp-content/uploads/2014/06/Tij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08920"/>
            <a:ext cx="4521748" cy="362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0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Catering	</a:t>
            </a:r>
            <a:endParaRPr lang="nl-NL" dirty="0"/>
          </a:p>
        </p:txBody>
      </p:sp>
      <p:sp>
        <p:nvSpPr>
          <p:cNvPr id="3" name="Tijdelijke aanduiding voor inhoud 2"/>
          <p:cNvSpPr>
            <a:spLocks noGrp="1"/>
          </p:cNvSpPr>
          <p:nvPr>
            <p:ph idx="1"/>
          </p:nvPr>
        </p:nvSpPr>
        <p:spPr/>
        <p:txBody>
          <a:bodyPr/>
          <a:lstStyle/>
          <a:p>
            <a:r>
              <a:rPr lang="nl-NL" dirty="0" smtClean="0"/>
              <a:t>Wanneer en wat gaan je bezoekers eten en drinken?</a:t>
            </a:r>
          </a:p>
          <a:p>
            <a:endParaRPr lang="nl-NL" dirty="0"/>
          </a:p>
        </p:txBody>
      </p:sp>
      <p:pic>
        <p:nvPicPr>
          <p:cNvPr id="7170" name="Picture 2" descr="http://www.outvenuehospitality.com/catering-services-in-pune/images/catering-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55245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39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Locatie	</a:t>
            </a:r>
            <a:endParaRPr lang="nl-NL" dirty="0"/>
          </a:p>
        </p:txBody>
      </p:sp>
      <p:sp>
        <p:nvSpPr>
          <p:cNvPr id="3" name="Tijdelijke aanduiding voor inhoud 2"/>
          <p:cNvSpPr>
            <a:spLocks noGrp="1"/>
          </p:cNvSpPr>
          <p:nvPr>
            <p:ph idx="1"/>
          </p:nvPr>
        </p:nvSpPr>
        <p:spPr/>
        <p:txBody>
          <a:bodyPr/>
          <a:lstStyle/>
          <a:p>
            <a:r>
              <a:rPr lang="nl-NL" dirty="0" smtClean="0"/>
              <a:t>Vastgelegd of vrij te kiezen.</a:t>
            </a:r>
          </a:p>
          <a:p>
            <a:r>
              <a:rPr lang="nl-NL" dirty="0" smtClean="0"/>
              <a:t>Passend bij het concept.</a:t>
            </a:r>
          </a:p>
          <a:p>
            <a:r>
              <a:rPr lang="nl-NL" dirty="0" smtClean="0"/>
              <a:t>Werk binnen de mogelijkheden en beperkingen van de locatie.</a:t>
            </a:r>
            <a:endParaRPr lang="nl-NL" dirty="0"/>
          </a:p>
        </p:txBody>
      </p:sp>
    </p:spTree>
    <p:extLst>
      <p:ext uri="{BB962C8B-B14F-4D97-AF65-F5344CB8AC3E}">
        <p14:creationId xmlns:p14="http://schemas.microsoft.com/office/powerpoint/2010/main" val="2006477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Concept en programma</a:t>
            </a:r>
            <a:endParaRPr lang="nl-NL" dirty="0"/>
          </a:p>
        </p:txBody>
      </p:sp>
      <p:sp>
        <p:nvSpPr>
          <p:cNvPr id="3" name="Tijdelijke aanduiding voor inhoud 2"/>
          <p:cNvSpPr>
            <a:spLocks noGrp="1"/>
          </p:cNvSpPr>
          <p:nvPr>
            <p:ph idx="1"/>
          </p:nvPr>
        </p:nvSpPr>
        <p:spPr>
          <a:xfrm>
            <a:off x="1979712" y="1124744"/>
            <a:ext cx="6635080" cy="4929411"/>
          </a:xfrm>
        </p:spPr>
        <p:txBody>
          <a:bodyPr/>
          <a:lstStyle/>
          <a:p>
            <a:r>
              <a:rPr lang="nl-NL" dirty="0"/>
              <a:t>Je bedenkt een passend “thema” en een programma.  </a:t>
            </a:r>
          </a:p>
          <a:p>
            <a:r>
              <a:rPr lang="nl-NL" dirty="0"/>
              <a:t>Trends op het gebied van vrijetijdsmanagement. </a:t>
            </a:r>
          </a:p>
          <a:p>
            <a:r>
              <a:rPr lang="nl-NL" dirty="0"/>
              <a:t>1: Beleving</a:t>
            </a:r>
          </a:p>
          <a:p>
            <a:r>
              <a:rPr lang="nl-NL" dirty="0"/>
              <a:t>2: </a:t>
            </a:r>
            <a:r>
              <a:rPr lang="nl-NL" dirty="0" smtClean="0"/>
              <a:t>Interactief </a:t>
            </a:r>
            <a:r>
              <a:rPr lang="nl-NL" dirty="0"/>
              <a:t>en digitaal.</a:t>
            </a:r>
          </a:p>
          <a:p>
            <a:r>
              <a:rPr lang="nl-NL" dirty="0"/>
              <a:t>3: </a:t>
            </a:r>
            <a:r>
              <a:rPr lang="nl-NL" dirty="0" smtClean="0"/>
              <a:t>Duurzaam</a:t>
            </a:r>
            <a:r>
              <a:rPr lang="nl-NL" dirty="0"/>
              <a:t>, </a:t>
            </a:r>
            <a:r>
              <a:rPr lang="nl-NL" dirty="0" err="1"/>
              <a:t>people</a:t>
            </a:r>
            <a:r>
              <a:rPr lang="nl-NL" dirty="0"/>
              <a:t> </a:t>
            </a:r>
            <a:r>
              <a:rPr lang="nl-NL" dirty="0" err="1"/>
              <a:t>planet</a:t>
            </a:r>
            <a:r>
              <a:rPr lang="nl-NL" dirty="0"/>
              <a:t> </a:t>
            </a:r>
            <a:r>
              <a:rPr lang="nl-NL" dirty="0" err="1" smtClean="0"/>
              <a:t>profit</a:t>
            </a:r>
            <a:r>
              <a:rPr lang="nl-NL" dirty="0" smtClean="0"/>
              <a:t>, </a:t>
            </a:r>
            <a:r>
              <a:rPr lang="nl-NL" dirty="0" err="1" smtClean="0"/>
              <a:t>mvo</a:t>
            </a:r>
            <a:r>
              <a:rPr lang="nl-NL" dirty="0" smtClean="0"/>
              <a:t> en GROEN!</a:t>
            </a:r>
          </a:p>
          <a:p>
            <a:pPr marL="0" indent="0">
              <a:buNone/>
            </a:pPr>
            <a:endParaRPr lang="nl-NL" dirty="0"/>
          </a:p>
          <a:p>
            <a:endParaRPr lang="nl-NL" dirty="0"/>
          </a:p>
        </p:txBody>
      </p:sp>
    </p:spTree>
    <p:extLst>
      <p:ext uri="{BB962C8B-B14F-4D97-AF65-F5344CB8AC3E}">
        <p14:creationId xmlns:p14="http://schemas.microsoft.com/office/powerpoint/2010/main" val="2872175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descr="Afbeeldingsresultaat voor land van o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28137"/>
            <a:ext cx="3605572" cy="2497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land van o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32656"/>
            <a:ext cx="4043462" cy="26971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land van oo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116367"/>
            <a:ext cx="4777670" cy="26874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land van ooit"/>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5313" b="6023"/>
          <a:stretch/>
        </p:blipFill>
        <p:spPr bwMode="auto">
          <a:xfrm>
            <a:off x="4920526" y="3140968"/>
            <a:ext cx="411489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8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2.bp.blogspot.com/_TTYtJTgLung/SA7xQ7euSFI/AAAAAAAAAHY/AzFoAm22SSM/s320/landkaart+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489" y="2060848"/>
            <a:ext cx="3219753" cy="46410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smtClean="0"/>
              <a:t>Aan de slag!</a:t>
            </a:r>
            <a:endParaRPr lang="nl-NL" dirty="0"/>
          </a:p>
        </p:txBody>
      </p:sp>
      <p:sp>
        <p:nvSpPr>
          <p:cNvPr id="3" name="Tijdelijke aanduiding voor inhoud 2"/>
          <p:cNvSpPr>
            <a:spLocks noGrp="1"/>
          </p:cNvSpPr>
          <p:nvPr>
            <p:ph idx="1"/>
          </p:nvPr>
        </p:nvSpPr>
        <p:spPr>
          <a:xfrm>
            <a:off x="642286" y="1124744"/>
            <a:ext cx="6635080" cy="4929411"/>
          </a:xfrm>
        </p:spPr>
        <p:txBody>
          <a:bodyPr/>
          <a:lstStyle/>
          <a:p>
            <a:r>
              <a:rPr lang="nl-NL" dirty="0" smtClean="0"/>
              <a:t>Bedenk een evenement dat je kunt organiseren op het oude Land van Ooit terrein. </a:t>
            </a:r>
          </a:p>
          <a:p>
            <a:r>
              <a:rPr lang="nl-NL" dirty="0" smtClean="0"/>
              <a:t>Maak als groep een </a:t>
            </a:r>
            <a:br>
              <a:rPr lang="nl-NL" dirty="0" smtClean="0"/>
            </a:br>
            <a:r>
              <a:rPr lang="nl-NL" dirty="0" smtClean="0"/>
              <a:t>plattegrond en presenteer </a:t>
            </a:r>
            <a:br>
              <a:rPr lang="nl-NL" dirty="0" smtClean="0"/>
            </a:br>
            <a:r>
              <a:rPr lang="nl-NL" dirty="0" smtClean="0"/>
              <a:t>jullie plan. </a:t>
            </a:r>
            <a:endParaRPr lang="nl-NL" dirty="0"/>
          </a:p>
        </p:txBody>
      </p:sp>
      <p:sp>
        <p:nvSpPr>
          <p:cNvPr id="4" name="AutoShape 2"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382348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vrije tijd?</a:t>
            </a:r>
            <a:endParaRPr lang="nl-NL" dirty="0"/>
          </a:p>
        </p:txBody>
      </p:sp>
      <p:sp>
        <p:nvSpPr>
          <p:cNvPr id="3" name="Tijdelijke aanduiding voor inhoud 2"/>
          <p:cNvSpPr>
            <a:spLocks noGrp="1"/>
          </p:cNvSpPr>
          <p:nvPr>
            <p:ph idx="1"/>
          </p:nvPr>
        </p:nvSpPr>
        <p:spPr>
          <a:xfrm>
            <a:off x="1475656" y="1196752"/>
            <a:ext cx="7211144" cy="4929411"/>
          </a:xfrm>
        </p:spPr>
        <p:txBody>
          <a:bodyPr/>
          <a:lstStyle/>
          <a:p>
            <a:r>
              <a:rPr lang="nl-NL" dirty="0" smtClean="0"/>
              <a:t>Wat denken jullie?</a:t>
            </a:r>
          </a:p>
          <a:p>
            <a:r>
              <a:rPr lang="nl-NL" dirty="0" smtClean="0"/>
              <a:t>Huisvrouw, astronaut, muzikant, piloot, bemanning van een onderzeeboot, politieagent. </a:t>
            </a:r>
          </a:p>
          <a:p>
            <a:r>
              <a:rPr lang="nl-NL" u="sng" dirty="0" smtClean="0">
                <a:hlinkClick r:id="rId2"/>
              </a:rPr>
              <a:t>http</a:t>
            </a:r>
            <a:r>
              <a:rPr lang="nl-NL" u="sng" dirty="0">
                <a:hlinkClick r:id="rId2"/>
              </a:rPr>
              <a:t>://www.encyclo.nl/begrip/vrije%20tijd</a:t>
            </a:r>
            <a:endParaRPr lang="nl-NL" dirty="0"/>
          </a:p>
          <a:p>
            <a:endParaRPr lang="nl-NL" dirty="0"/>
          </a:p>
        </p:txBody>
      </p:sp>
    </p:spTree>
    <p:extLst>
      <p:ext uri="{BB962C8B-B14F-4D97-AF65-F5344CB8AC3E}">
        <p14:creationId xmlns:p14="http://schemas.microsoft.com/office/powerpoint/2010/main" val="190024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Vrije tijd	</a:t>
            </a:r>
            <a:endParaRPr lang="nl-NL" dirty="0"/>
          </a:p>
        </p:txBody>
      </p:sp>
      <p:sp>
        <p:nvSpPr>
          <p:cNvPr id="3" name="Tijdelijke aanduiding voor inhoud 2"/>
          <p:cNvSpPr>
            <a:spLocks noGrp="1"/>
          </p:cNvSpPr>
          <p:nvPr>
            <p:ph idx="1"/>
          </p:nvPr>
        </p:nvSpPr>
        <p:spPr/>
        <p:txBody>
          <a:bodyPr/>
          <a:lstStyle/>
          <a:p>
            <a:r>
              <a:rPr lang="nl-NL" dirty="0" smtClean="0"/>
              <a:t>Wat is de overeenkomst tussen de verschillende definities?</a:t>
            </a:r>
          </a:p>
          <a:p>
            <a:r>
              <a:rPr lang="nl-NL" dirty="0" smtClean="0"/>
              <a:t>Wij hanteren de definitie: </a:t>
            </a:r>
            <a:r>
              <a:rPr lang="en-US" dirty="0" err="1"/>
              <a:t>v</a:t>
            </a:r>
            <a:r>
              <a:rPr lang="en-US" dirty="0" err="1" smtClean="0"/>
              <a:t>rije</a:t>
            </a:r>
            <a:r>
              <a:rPr lang="en-US" dirty="0" smtClean="0"/>
              <a:t> </a:t>
            </a:r>
            <a:r>
              <a:rPr lang="en-US" dirty="0" err="1"/>
              <a:t>tijd</a:t>
            </a:r>
            <a:r>
              <a:rPr lang="en-US" dirty="0"/>
              <a:t> is die </a:t>
            </a:r>
            <a:r>
              <a:rPr lang="en-US" dirty="0" err="1"/>
              <a:t>tijd</a:t>
            </a:r>
            <a:r>
              <a:rPr lang="en-US" dirty="0"/>
              <a:t> die </a:t>
            </a:r>
            <a:r>
              <a:rPr lang="en-US" dirty="0" err="1"/>
              <a:t>vrij</a:t>
            </a:r>
            <a:r>
              <a:rPr lang="en-US" dirty="0"/>
              <a:t> </a:t>
            </a:r>
            <a:r>
              <a:rPr lang="en-US" dirty="0" err="1"/>
              <a:t>te</a:t>
            </a:r>
            <a:r>
              <a:rPr lang="en-US" dirty="0"/>
              <a:t> </a:t>
            </a:r>
            <a:r>
              <a:rPr lang="en-US" dirty="0" err="1"/>
              <a:t>besteden</a:t>
            </a:r>
            <a:r>
              <a:rPr lang="en-US" dirty="0"/>
              <a:t> </a:t>
            </a:r>
            <a:r>
              <a:rPr lang="en-US" dirty="0" smtClean="0"/>
              <a:t>is. </a:t>
            </a:r>
            <a:r>
              <a:rPr lang="en-US" dirty="0"/>
              <a:t>Men </a:t>
            </a:r>
            <a:r>
              <a:rPr lang="en-US" dirty="0" err="1"/>
              <a:t>heeft</a:t>
            </a:r>
            <a:r>
              <a:rPr lang="en-US" dirty="0"/>
              <a:t> </a:t>
            </a:r>
            <a:r>
              <a:rPr lang="en-US" dirty="0" err="1"/>
              <a:t>dan</a:t>
            </a:r>
            <a:r>
              <a:rPr lang="en-US" dirty="0"/>
              <a:t> </a:t>
            </a:r>
            <a:r>
              <a:rPr lang="en-US" dirty="0" err="1"/>
              <a:t>dus</a:t>
            </a:r>
            <a:r>
              <a:rPr lang="en-US" dirty="0"/>
              <a:t> </a:t>
            </a:r>
            <a:r>
              <a:rPr lang="en-US" dirty="0" err="1"/>
              <a:t>geen</a:t>
            </a:r>
            <a:r>
              <a:rPr lang="en-US" dirty="0"/>
              <a:t> </a:t>
            </a:r>
            <a:r>
              <a:rPr lang="en-US" dirty="0" err="1"/>
              <a:t>verplichtingen</a:t>
            </a:r>
            <a:r>
              <a:rPr lang="en-US" dirty="0"/>
              <a:t> </a:t>
            </a:r>
            <a:r>
              <a:rPr lang="en-US" dirty="0" err="1"/>
              <a:t>aan</a:t>
            </a:r>
            <a:r>
              <a:rPr lang="en-US" dirty="0"/>
              <a:t> </a:t>
            </a:r>
            <a:r>
              <a:rPr lang="en-US" dirty="0" err="1"/>
              <a:t>werkgever</a:t>
            </a:r>
            <a:r>
              <a:rPr lang="en-US" dirty="0"/>
              <a:t>, </a:t>
            </a:r>
            <a:r>
              <a:rPr lang="en-US" dirty="0" err="1"/>
              <a:t>zaak</a:t>
            </a:r>
            <a:r>
              <a:rPr lang="en-US" dirty="0"/>
              <a:t> of school.</a:t>
            </a:r>
            <a:endParaRPr lang="nl-NL" dirty="0"/>
          </a:p>
        </p:txBody>
      </p:sp>
      <p:pic>
        <p:nvPicPr>
          <p:cNvPr id="1026" name="Picture 2" descr="http://www.seniorennet.nl/Images/Onderzoek_enquetes/onderzoek_pensioen_vrije_ti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3838575"/>
            <a:ext cx="57816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vrijetijdsmanagement?</a:t>
            </a:r>
            <a:endParaRPr lang="nl-NL" dirty="0"/>
          </a:p>
        </p:txBody>
      </p:sp>
      <p:sp>
        <p:nvSpPr>
          <p:cNvPr id="3" name="Tijdelijke aanduiding voor inhoud 2"/>
          <p:cNvSpPr>
            <a:spLocks noGrp="1"/>
          </p:cNvSpPr>
          <p:nvPr>
            <p:ph idx="1"/>
          </p:nvPr>
        </p:nvSpPr>
        <p:spPr/>
        <p:txBody>
          <a:bodyPr/>
          <a:lstStyle/>
          <a:p>
            <a:r>
              <a:rPr lang="nl-NL" dirty="0" smtClean="0"/>
              <a:t>Het organiseren van de vrije tijd.</a:t>
            </a:r>
          </a:p>
          <a:p>
            <a:r>
              <a:rPr lang="nl-NL" dirty="0" smtClean="0"/>
              <a:t>Voorbeelden zijn evenementen, festivals</a:t>
            </a:r>
            <a:r>
              <a:rPr lang="nl-NL" dirty="0"/>
              <a:t> </a:t>
            </a:r>
            <a:r>
              <a:rPr lang="nl-NL" dirty="0" smtClean="0"/>
              <a:t>en congressen.</a:t>
            </a:r>
          </a:p>
          <a:p>
            <a:pPr marL="0" indent="0">
              <a:buNone/>
            </a:pPr>
            <a:endParaRPr lang="nl-NL" dirty="0" smtClean="0"/>
          </a:p>
          <a:p>
            <a:endParaRPr lang="nl-NL" dirty="0" smtClean="0"/>
          </a:p>
          <a:p>
            <a:endParaRPr lang="nl-NL" dirty="0"/>
          </a:p>
        </p:txBody>
      </p:sp>
      <p:pic>
        <p:nvPicPr>
          <p:cNvPr id="2050" name="Picture 2" descr="http://daavyvv.files.wordpress.com/2014/03/park_header_1129x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927" y="3671496"/>
            <a:ext cx="7292873" cy="200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9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Festival </a:t>
            </a:r>
            <a:endParaRPr lang="nl-NL" dirty="0"/>
          </a:p>
        </p:txBody>
      </p:sp>
      <p:sp>
        <p:nvSpPr>
          <p:cNvPr id="3" name="Tijdelijke aanduiding voor inhoud 2"/>
          <p:cNvSpPr>
            <a:spLocks noGrp="1"/>
          </p:cNvSpPr>
          <p:nvPr>
            <p:ph idx="1"/>
          </p:nvPr>
        </p:nvSpPr>
        <p:spPr>
          <a:xfrm>
            <a:off x="0" y="1484784"/>
            <a:ext cx="6635080" cy="4929411"/>
          </a:xfrm>
        </p:spPr>
        <p:txBody>
          <a:bodyPr>
            <a:normAutofit lnSpcReduction="10000"/>
          </a:bodyPr>
          <a:lstStyle/>
          <a:p>
            <a:r>
              <a:rPr lang="nl-NL" dirty="0" smtClean="0"/>
              <a:t>Verschillende </a:t>
            </a:r>
            <a:r>
              <a:rPr lang="nl-NL" dirty="0"/>
              <a:t>voorstellingen op het gebied van theater, muziek e.d. bij elkaar</a:t>
            </a:r>
            <a:endParaRPr lang="nl-NL" dirty="0" smtClean="0"/>
          </a:p>
          <a:p>
            <a:endParaRPr lang="nl-NL" dirty="0" smtClean="0"/>
          </a:p>
          <a:p>
            <a:endParaRPr lang="nl-NL" dirty="0" smtClean="0"/>
          </a:p>
          <a:p>
            <a:endParaRPr lang="nl-NL" dirty="0" smtClean="0"/>
          </a:p>
          <a:p>
            <a:endParaRPr lang="nl-NL" dirty="0" smtClean="0"/>
          </a:p>
          <a:p>
            <a:endParaRPr lang="nl-NL" dirty="0" smtClean="0"/>
          </a:p>
          <a:p>
            <a:r>
              <a:rPr lang="nl-NL" dirty="0" smtClean="0">
                <a:hlinkClick r:id="rId2"/>
              </a:rPr>
              <a:t>https://www.youtube.com/watch?v=Pw7GhMsEHJE&amp;index=1&amp;list=UUsGG4uukRhSP_Fp-vVDbg_A</a:t>
            </a:r>
            <a:endParaRPr lang="nl-NL" dirty="0"/>
          </a:p>
        </p:txBody>
      </p:sp>
      <p:pic>
        <p:nvPicPr>
          <p:cNvPr id="4" name="Afbeelding 3" descr="Lowlands">
            <a:hlinkClick r:id="rId3" tooltip="&quot;Lowland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92896"/>
            <a:ext cx="3209925" cy="2438400"/>
          </a:xfrm>
          <a:prstGeom prst="rect">
            <a:avLst/>
          </a:prstGeom>
          <a:noFill/>
          <a:ln>
            <a:noFill/>
          </a:ln>
        </p:spPr>
      </p:pic>
      <p:pic>
        <p:nvPicPr>
          <p:cNvPr id="5" name="Afbeelding 4"/>
          <p:cNvPicPr>
            <a:picLocks noChangeAspect="1"/>
          </p:cNvPicPr>
          <p:nvPr/>
        </p:nvPicPr>
        <p:blipFill>
          <a:blip r:embed="rId5"/>
          <a:stretch>
            <a:fillRect/>
          </a:stretch>
        </p:blipFill>
        <p:spPr>
          <a:xfrm>
            <a:off x="318436" y="2780928"/>
            <a:ext cx="3322551" cy="2217803"/>
          </a:xfrm>
          <a:prstGeom prst="rect">
            <a:avLst/>
          </a:prstGeom>
        </p:spPr>
      </p:pic>
    </p:spTree>
    <p:extLst>
      <p:ext uri="{BB962C8B-B14F-4D97-AF65-F5344CB8AC3E}">
        <p14:creationId xmlns:p14="http://schemas.microsoft.com/office/powerpoint/2010/main" val="3029099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Evenement </a:t>
            </a:r>
            <a:endParaRPr lang="nl-NL" dirty="0"/>
          </a:p>
        </p:txBody>
      </p:sp>
      <p:pic>
        <p:nvPicPr>
          <p:cNvPr id="4" name="Tijdelijke aanduiding voor inhoud 3" descr="https://encrypted-tbn3.gstatic.com/images?q=tbn:ANd9GcQ2ONLOKdPJoT9GNdQMTq1PaztxWqzDuQsduuj2zlyK0TPOyVJf">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67764" y="4077072"/>
            <a:ext cx="3888432" cy="2520280"/>
          </a:xfrm>
          <a:prstGeom prst="rect">
            <a:avLst/>
          </a:prstGeom>
          <a:noFill/>
          <a:ln>
            <a:noFill/>
          </a:ln>
        </p:spPr>
      </p:pic>
      <p:pic>
        <p:nvPicPr>
          <p:cNvPr id="1026" name="Picture 2" descr="http://media.nu.nl/m/m1cz3l4ah5f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177901"/>
            <a:ext cx="3823548" cy="2557745"/>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258023" y="1177901"/>
            <a:ext cx="4572000" cy="3539430"/>
          </a:xfrm>
          <a:prstGeom prst="rect">
            <a:avLst/>
          </a:prstGeom>
        </p:spPr>
        <p:txBody>
          <a:bodyPr>
            <a:spAutoFit/>
          </a:bodyPr>
          <a:lstStyle/>
          <a:p>
            <a:pPr marL="457200" indent="-457200">
              <a:buFont typeface="Arial" panose="020B0604020202020204" pitchFamily="34" charset="0"/>
              <a:buChar char="•"/>
            </a:pPr>
            <a:r>
              <a:rPr lang="nl-NL" sz="2800" dirty="0">
                <a:solidFill>
                  <a:srgbClr val="000000"/>
                </a:solidFill>
                <a:latin typeface="Arial" panose="020B0604020202020204" pitchFamily="34" charset="0"/>
              </a:rPr>
              <a:t>Een geplande, unieke bijeenkomst voor een of meerdere genodigde doelgroepen met een vooraf geformuleerde doelstelling die op een creatieve manier gecommuniceerd wordt</a:t>
            </a:r>
            <a:r>
              <a:rPr lang="nl-NL" sz="2800" dirty="0" smtClean="0">
                <a:solidFill>
                  <a:srgbClr val="000000"/>
                </a:solidFill>
                <a:latin typeface="Arial" panose="020B0604020202020204" pitchFamily="34" charset="0"/>
              </a:rPr>
              <a:t>.</a:t>
            </a:r>
            <a:endParaRPr lang="nl-NL" sz="2800" dirty="0"/>
          </a:p>
        </p:txBody>
      </p:sp>
    </p:spTree>
    <p:extLst>
      <p:ext uri="{BB962C8B-B14F-4D97-AF65-F5344CB8AC3E}">
        <p14:creationId xmlns:p14="http://schemas.microsoft.com/office/powerpoint/2010/main" val="299450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Congres 	</a:t>
            </a:r>
            <a:endParaRPr lang="nl-NL" dirty="0"/>
          </a:p>
        </p:txBody>
      </p:sp>
      <p:pic>
        <p:nvPicPr>
          <p:cNvPr id="1028" name="Picture 4" descr="Afbeeldingsresultaat voor klimaatconferentie parij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5434683"/>
            <a:ext cx="3634406" cy="134528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143508" y="3315206"/>
            <a:ext cx="3672408" cy="1958618"/>
          </a:xfrm>
          <a:prstGeom prst="rect">
            <a:avLst/>
          </a:prstGeom>
        </p:spPr>
      </p:pic>
      <p:sp>
        <p:nvSpPr>
          <p:cNvPr id="7" name="Rechthoek 6"/>
          <p:cNvSpPr/>
          <p:nvPr/>
        </p:nvSpPr>
        <p:spPr>
          <a:xfrm>
            <a:off x="276350" y="846023"/>
            <a:ext cx="7680025" cy="2308324"/>
          </a:xfrm>
          <a:prstGeom prst="rect">
            <a:avLst/>
          </a:prstGeom>
        </p:spPr>
        <p:txBody>
          <a:bodyPr wrap="square">
            <a:spAutoFit/>
          </a:bodyPr>
          <a:lstStyle/>
          <a:p>
            <a:pPr marL="285750" indent="-285750">
              <a:buFont typeface="Arial" panose="020B0604020202020204" pitchFamily="34" charset="0"/>
              <a:buChar char="•"/>
            </a:pPr>
            <a:r>
              <a:rPr lang="nl-NL" sz="2400" dirty="0">
                <a:solidFill>
                  <a:srgbClr val="252525"/>
                </a:solidFill>
                <a:latin typeface="Arial" panose="020B0604020202020204" pitchFamily="34" charset="0"/>
              </a:rPr>
              <a:t>Een congres is een grootschalige bijeenkomst rond een bepaald thema, waar bijvoorbeeld wetenschappers of leden van een bepaalde organisatie aan deelnemen. Voor wetenschappelijke congressen of congressen in het bedrijfsleven is ook de term symposium of conferentie </a:t>
            </a:r>
            <a:r>
              <a:rPr lang="nl-NL" sz="2400" dirty="0" smtClean="0">
                <a:solidFill>
                  <a:srgbClr val="252525"/>
                </a:solidFill>
                <a:latin typeface="Arial" panose="020B0604020202020204" pitchFamily="34" charset="0"/>
              </a:rPr>
              <a:t>gebruikelijk.</a:t>
            </a:r>
            <a:endParaRPr lang="nl-NL" sz="2400" dirty="0"/>
          </a:p>
        </p:txBody>
      </p:sp>
      <p:pic>
        <p:nvPicPr>
          <p:cNvPr id="1032" name="Picture 8" descr="Afbeeldingsresultaat voor Fashion Congress 2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670" y="3261064"/>
            <a:ext cx="3379466" cy="194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50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begin je met organiseren?</a:t>
            </a:r>
            <a:endParaRPr lang="nl-NL" dirty="0"/>
          </a:p>
        </p:txBody>
      </p:sp>
      <p:sp>
        <p:nvSpPr>
          <p:cNvPr id="3" name="Tijdelijke aanduiding voor inhoud 2"/>
          <p:cNvSpPr>
            <a:spLocks noGrp="1"/>
          </p:cNvSpPr>
          <p:nvPr>
            <p:ph idx="1"/>
          </p:nvPr>
        </p:nvSpPr>
        <p:spPr/>
        <p:txBody>
          <a:bodyPr/>
          <a:lstStyle/>
          <a:p>
            <a:r>
              <a:rPr lang="nl-NL" dirty="0" smtClean="0"/>
              <a:t>Doelstellingen en doelgroep</a:t>
            </a:r>
          </a:p>
          <a:p>
            <a:r>
              <a:rPr lang="nl-NL" dirty="0" smtClean="0"/>
              <a:t>Budget</a:t>
            </a:r>
          </a:p>
          <a:p>
            <a:r>
              <a:rPr lang="nl-NL" dirty="0" smtClean="0"/>
              <a:t>Datum, duur en tijdstip</a:t>
            </a:r>
          </a:p>
          <a:p>
            <a:r>
              <a:rPr lang="nl-NL" dirty="0" smtClean="0"/>
              <a:t>Concept en programma</a:t>
            </a:r>
          </a:p>
          <a:p>
            <a:r>
              <a:rPr lang="nl-NL" dirty="0" smtClean="0"/>
              <a:t>Locatie </a:t>
            </a:r>
          </a:p>
          <a:p>
            <a:r>
              <a:rPr lang="nl-NL" dirty="0" smtClean="0"/>
              <a:t>Catering</a:t>
            </a:r>
          </a:p>
          <a:p>
            <a:pPr marL="0" indent="0">
              <a:buNone/>
            </a:pPr>
            <a:endParaRPr lang="nl-NL" dirty="0"/>
          </a:p>
        </p:txBody>
      </p:sp>
    </p:spTree>
    <p:extLst>
      <p:ext uri="{BB962C8B-B14F-4D97-AF65-F5344CB8AC3E}">
        <p14:creationId xmlns:p14="http://schemas.microsoft.com/office/powerpoint/2010/main" val="752448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Doelstellingen en doelgroep</a:t>
            </a:r>
            <a:endParaRPr lang="nl-NL" dirty="0"/>
          </a:p>
        </p:txBody>
      </p:sp>
      <p:sp>
        <p:nvSpPr>
          <p:cNvPr id="3" name="Tijdelijke aanduiding voor inhoud 2"/>
          <p:cNvSpPr>
            <a:spLocks noGrp="1"/>
          </p:cNvSpPr>
          <p:nvPr>
            <p:ph idx="1"/>
          </p:nvPr>
        </p:nvSpPr>
        <p:spPr/>
        <p:txBody>
          <a:bodyPr/>
          <a:lstStyle/>
          <a:p>
            <a:r>
              <a:rPr lang="nl-NL" dirty="0"/>
              <a:t>Voor wie organiseer je het evenement en wat wil je ermee bereiken? </a:t>
            </a:r>
            <a:endParaRPr lang="nl-NL" dirty="0" smtClean="0"/>
          </a:p>
          <a:p>
            <a:pPr marL="0" indent="0">
              <a:buNone/>
            </a:pPr>
            <a:endParaRPr lang="nl-NL" dirty="0"/>
          </a:p>
          <a:p>
            <a:pPr marL="0" indent="0">
              <a:buNone/>
            </a:pPr>
            <a:endParaRPr lang="nl-NL" dirty="0"/>
          </a:p>
        </p:txBody>
      </p:sp>
      <p:pic>
        <p:nvPicPr>
          <p:cNvPr id="3074" name="Picture 2" descr="http://media-cache-ak0.pinimg.com/236x/3a/2e/9a/3a2e9a185b4ea3dc33dfb01f91e00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645024"/>
            <a:ext cx="22479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83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FB52BD-5110-4085-99E4-B502CD20E2CD}"/>
</file>

<file path=customXml/itemProps2.xml><?xml version="1.0" encoding="utf-8"?>
<ds:datastoreItem xmlns:ds="http://schemas.openxmlformats.org/officeDocument/2006/customXml" ds:itemID="{6258DD9F-A4CE-4EE1-A993-4CC4113F379D}"/>
</file>

<file path=customXml/itemProps3.xml><?xml version="1.0" encoding="utf-8"?>
<ds:datastoreItem xmlns:ds="http://schemas.openxmlformats.org/officeDocument/2006/customXml" ds:itemID="{B4BA19E2-ADA1-4A25-8472-652D040A3A37}"/>
</file>

<file path=docProps/app.xml><?xml version="1.0" encoding="utf-8"?>
<Properties xmlns="http://schemas.openxmlformats.org/officeDocument/2006/extended-properties" xmlns:vt="http://schemas.openxmlformats.org/officeDocument/2006/docPropsVTypes">
  <TotalTime>321</TotalTime>
  <Words>271</Words>
  <Application>Microsoft Office PowerPoint</Application>
  <PresentationFormat>Diavoorstelling (4:3)</PresentationFormat>
  <Paragraphs>56</Paragraphs>
  <Slides>16</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PowerPoint-presentatie</vt:lpstr>
      <vt:lpstr>Wat is vrije tijd?</vt:lpstr>
      <vt:lpstr>Vrije tijd </vt:lpstr>
      <vt:lpstr>Wat is vrijetijdsmanagement?</vt:lpstr>
      <vt:lpstr>Festival </vt:lpstr>
      <vt:lpstr>Evenement </vt:lpstr>
      <vt:lpstr>Congres  </vt:lpstr>
      <vt:lpstr>Hoe begin je met organiseren?</vt:lpstr>
      <vt:lpstr>Doelstellingen en doelgroep</vt:lpstr>
      <vt:lpstr>Budget </vt:lpstr>
      <vt:lpstr>Datum, duur en tijdstip</vt:lpstr>
      <vt:lpstr>Catering </vt:lpstr>
      <vt:lpstr>Locatie </vt:lpstr>
      <vt:lpstr>Concept en programma</vt:lpstr>
      <vt:lpstr>PowerPoint-presentatie</vt:lpstr>
      <vt:lpstr>Aan de slag!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Kimberley Borm</cp:lastModifiedBy>
  <cp:revision>23</cp:revision>
  <dcterms:created xsi:type="dcterms:W3CDTF">2013-11-15T15:05:42Z</dcterms:created>
  <dcterms:modified xsi:type="dcterms:W3CDTF">2018-09-10T08:36:40Z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